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5" r:id="rId10"/>
    <p:sldId id="266" r:id="rId11"/>
    <p:sldId id="267" r:id="rId12"/>
  </p:sldIdLst>
  <p:sldSz cx="9144000" cy="5143500" type="screen16x9"/>
  <p:notesSz cx="6858000" cy="9144000"/>
  <p:embeddedFontLst>
    <p:embeddedFont>
      <p:font typeface="Calibri" pitchFamily="34" charset="0"/>
      <p:regular r:id="rId14"/>
      <p:bold r:id="rId15"/>
      <p:italic r:id="rId16"/>
      <p:boldItalic r:id="rId17"/>
    </p:embeddedFont>
    <p:embeddedFont>
      <p:font typeface="Nunito"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637" autoAdjust="0"/>
  </p:normalViewPr>
  <p:slideViewPr>
    <p:cSldViewPr snapToGrid="0">
      <p:cViewPr>
        <p:scale>
          <a:sx n="35" d="100"/>
          <a:sy n="35" d="100"/>
        </p:scale>
        <p:origin x="-552" y="-684"/>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27336474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Hi everyone! During the unit there has been several topics that had made me self reflect. Here, I would be going through 2 of them in details, utilizing Gibbs reflective cycle, in order to not only self reflect but also determine possible future plans for improvement.</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4b449c3b25_0_9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24b449c3b25_0_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All of these made me reflect on my usual antisocial behavior (especially in front of strangers in events) and </a:t>
            </a:r>
            <a:r>
              <a:rPr lang="en-US" dirty="0" err="1" smtClean="0"/>
              <a:t>realise</a:t>
            </a:r>
            <a:r>
              <a:rPr lang="en-US" dirty="0" smtClean="0"/>
              <a:t> that it was actually causing me to miss out on various </a:t>
            </a:r>
            <a:r>
              <a:rPr lang="en-US" dirty="0" err="1" smtClean="0"/>
              <a:t>oppurtunities</a:t>
            </a:r>
            <a:r>
              <a:rPr lang="en-US" dirty="0" smtClean="0"/>
              <a:t> to meet</a:t>
            </a:r>
            <a:r>
              <a:rPr lang="en-US" baseline="0" dirty="0" smtClean="0"/>
              <a:t> and</a:t>
            </a:r>
            <a:r>
              <a:rPr lang="en-US" dirty="0" smtClean="0"/>
              <a:t> connect with people. So I need to start building my social capital as soon as possible!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Hence, from now on, I would need to further develop my social skills by not only attending more events but also actively participating and engaging in them. This would be done by joining in the open conversations the people would have, providing my own thoughts about the topic at hand, and engaging myself in them. This would build up trust and empathy between me and my fellow professionals and hence lead to the creation of the social capital that I could be proud of </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24b449c3b25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24b449c3b25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4b449c3b25_0_9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4b449c3b25_0_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But what is </a:t>
            </a:r>
            <a:r>
              <a:rPr lang="en-US" dirty="0" err="1" smtClean="0"/>
              <a:t>gibbs</a:t>
            </a:r>
            <a:r>
              <a:rPr lang="en-US" dirty="0" smtClean="0"/>
              <a:t> cycle? It basically an in-depth analysis of experience in the following steps: description,</a:t>
            </a:r>
            <a:r>
              <a:rPr lang="en-US" baseline="0" dirty="0" smtClean="0"/>
              <a:t> </a:t>
            </a:r>
            <a:r>
              <a:rPr lang="en-US" dirty="0" smtClean="0"/>
              <a:t>feelings, experience, evaluation, analysis, conclusion and action plan</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4b449c3b25_0_1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4b449c3b25_0_1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First topic that I want to reflect on is Privacy, </a:t>
            </a:r>
            <a:r>
              <a:rPr lang="en-US" dirty="0" err="1" smtClean="0"/>
              <a:t>expecially</a:t>
            </a:r>
            <a:r>
              <a:rPr lang="en-US" dirty="0" smtClean="0"/>
              <a:t> Privacy by design(</a:t>
            </a:r>
            <a:r>
              <a:rPr lang="en-US" dirty="0" err="1" smtClean="0"/>
              <a:t>PbD</a:t>
            </a:r>
            <a:r>
              <a:rPr lang="en-US" dirty="0" smtClean="0"/>
              <a:t>). It's basically a methodology by </a:t>
            </a:r>
            <a:r>
              <a:rPr lang="en-US" dirty="0" err="1" smtClean="0"/>
              <a:t>Dr</a:t>
            </a:r>
            <a:r>
              <a:rPr lang="en-US" dirty="0" smtClean="0"/>
              <a:t> Ann </a:t>
            </a:r>
            <a:r>
              <a:rPr lang="en-US" dirty="0" err="1" smtClean="0"/>
              <a:t>Cavoukian</a:t>
            </a:r>
            <a:r>
              <a:rPr lang="en-US" dirty="0" smtClean="0"/>
              <a:t> which states that privacy should be "built into the design and architecture of the information system, business </a:t>
            </a:r>
            <a:r>
              <a:rPr lang="en-US" dirty="0" err="1" smtClean="0"/>
              <a:t>practises</a:t>
            </a:r>
            <a:r>
              <a:rPr lang="en-US" dirty="0" smtClean="0"/>
              <a:t> and networked infrastructures (</a:t>
            </a:r>
            <a:r>
              <a:rPr lang="en-US" dirty="0" err="1" smtClean="0"/>
              <a:t>lect</a:t>
            </a:r>
            <a:r>
              <a:rPr lang="en-US" dirty="0" smtClean="0"/>
              <a:t> 4.2).</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4b449c3b25_0_10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4b449c3b25_0_10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This made me look up details about her which showed that she was:</a:t>
            </a:r>
          </a:p>
          <a:p>
            <a:pPr marL="0" lvl="0" indent="0" algn="l" rtl="0">
              <a:spcBef>
                <a:spcPts val="0"/>
              </a:spcBef>
              <a:spcAft>
                <a:spcPts val="0"/>
              </a:spcAft>
              <a:buNone/>
            </a:pPr>
            <a:r>
              <a:rPr lang="en-US" dirty="0" smtClean="0"/>
              <a:t>the former IPC of Ontario </a:t>
            </a:r>
          </a:p>
          <a:p>
            <a:pPr marL="0" lvl="0" indent="0" algn="l" rtl="0">
              <a:spcBef>
                <a:spcPts val="0"/>
              </a:spcBef>
              <a:spcAft>
                <a:spcPts val="0"/>
              </a:spcAft>
              <a:buNone/>
            </a:pPr>
            <a:r>
              <a:rPr lang="en-US" dirty="0" smtClean="0"/>
              <a:t>a distinguished visiting professor at Toronto Metropolitan University (Ryerson University)</a:t>
            </a:r>
          </a:p>
          <a:p>
            <a:pPr marL="0" lvl="0" indent="0" algn="l" rtl="0">
              <a:spcBef>
                <a:spcPts val="0"/>
              </a:spcBef>
              <a:spcAft>
                <a:spcPts val="0"/>
              </a:spcAft>
              <a:buNone/>
            </a:pPr>
            <a:r>
              <a:rPr lang="en-US" dirty="0" smtClean="0"/>
              <a:t>the world's leading privacy expert </a:t>
            </a:r>
          </a:p>
          <a:p>
            <a:pPr marL="0" lvl="0" indent="0" algn="l" rtl="0">
              <a:spcBef>
                <a:spcPts val="0"/>
              </a:spcBef>
              <a:spcAft>
                <a:spcPts val="0"/>
              </a:spcAft>
              <a:buNone/>
            </a:pPr>
            <a:r>
              <a:rPr lang="en-US" dirty="0" smtClean="0"/>
              <a:t>And that her </a:t>
            </a:r>
            <a:r>
              <a:rPr lang="en-US" dirty="0" err="1" smtClean="0"/>
              <a:t>methodlogy</a:t>
            </a:r>
            <a:r>
              <a:rPr lang="en-US" dirty="0" smtClean="0"/>
              <a:t> has also been implemented in various like Deloitte, </a:t>
            </a:r>
            <a:r>
              <a:rPr lang="en-US" dirty="0" err="1" smtClean="0"/>
              <a:t>Ethyca</a:t>
            </a:r>
            <a:r>
              <a:rPr lang="en-US" dirty="0" smtClean="0"/>
              <a:t>, </a:t>
            </a:r>
            <a:r>
              <a:rPr lang="en-US" dirty="0" err="1" smtClean="0"/>
              <a:t>Aus</a:t>
            </a:r>
            <a:r>
              <a:rPr lang="en-US" dirty="0" smtClean="0"/>
              <a:t> </a:t>
            </a:r>
            <a:r>
              <a:rPr lang="en-US" dirty="0" err="1" smtClean="0"/>
              <a:t>govt</a:t>
            </a:r>
            <a:r>
              <a:rPr lang="en-US" dirty="0" smtClean="0"/>
              <a:t>, etc.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4b449c3b25_0_10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4b449c3b25_0_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When I first read about it, I thought it was just an "intellectual play" that wont work in reality and thus was quite surprised to see it being considered as an extremely important aspect in data management worldwide.</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4b449c3b25_0_10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4b449c3b25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Hence the incident made me realize the difference in my and Ann's perception of privacy, leading me to think deeper about privacy itself. Since my childhood, I have been always been told that "only those who do bad things will keep their doors locked and hide away". So, if I am doing good things, I </a:t>
            </a:r>
            <a:r>
              <a:rPr lang="en-US" dirty="0" err="1" smtClean="0"/>
              <a:t>dont</a:t>
            </a:r>
            <a:r>
              <a:rPr lang="en-US" dirty="0" smtClean="0"/>
              <a:t> need to hide anything away and instead should keep everything open for everyone to see.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Furthermore, I had also noticed the amount of personal data that were being collected by online organizations on a daily basis and had believed that the only way to go private was to give up everything and live off the grid.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But according to Ann, "privacy is the </a:t>
            </a:r>
            <a:r>
              <a:rPr lang="en-US" dirty="0" err="1" smtClean="0"/>
              <a:t>essense</a:t>
            </a:r>
            <a:r>
              <a:rPr lang="en-US" dirty="0" smtClean="0"/>
              <a:t> of freedom" and is not impacted by what that person does in private. Furthermore, by following her privacy by design methodology, people can continue existing online, without having any conflict with their privacy!</a:t>
            </a:r>
          </a:p>
          <a:p>
            <a:pPr marL="0" lvl="0" indent="0" algn="l" rtl="0">
              <a:spcBef>
                <a:spcPts val="0"/>
              </a:spcBef>
              <a:spcAft>
                <a:spcPts val="0"/>
              </a:spcAft>
              <a:buNone/>
            </a:pPr>
            <a:r>
              <a:rPr lang="en-US" dirty="0" smtClean="0"/>
              <a:t>This made me </a:t>
            </a:r>
            <a:r>
              <a:rPr lang="en-US" dirty="0" err="1" smtClean="0"/>
              <a:t>realise</a:t>
            </a:r>
            <a:r>
              <a:rPr lang="en-US" dirty="0" smtClean="0"/>
              <a:t> that, I (alongside my family and peers back home) had basically been misguided about the true meaning of privacy all this time and instead had been encouraged to not care about it being violated!</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4b449c3b25_0_10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4b449c3b25_0_1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Overall, I have </a:t>
            </a:r>
            <a:r>
              <a:rPr lang="en-US" dirty="0" err="1" smtClean="0"/>
              <a:t>realised</a:t>
            </a:r>
            <a:r>
              <a:rPr lang="en-US" dirty="0" smtClean="0"/>
              <a:t> that I </a:t>
            </a:r>
            <a:r>
              <a:rPr lang="en-US" dirty="0" err="1" smtClean="0"/>
              <a:t>shouldnt</a:t>
            </a:r>
            <a:r>
              <a:rPr lang="en-US" dirty="0" smtClean="0"/>
              <a:t> actually judge a topic or concept without fully understanding what it is. Furthermore, I had also </a:t>
            </a:r>
            <a:r>
              <a:rPr lang="en-US" dirty="0" err="1" smtClean="0"/>
              <a:t>realised</a:t>
            </a:r>
            <a:r>
              <a:rPr lang="en-US" dirty="0" smtClean="0"/>
              <a:t> that the environment where I had been before had been proactively encouraging people to let go of </a:t>
            </a:r>
            <a:r>
              <a:rPr lang="en-US" dirty="0" err="1" smtClean="0"/>
              <a:t>thier</a:t>
            </a:r>
            <a:r>
              <a:rPr lang="en-US" dirty="0" smtClean="0"/>
              <a:t> privacy, even though its a fundamental human right! And that this needs to change!</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Hence, I will first take steps to properly understand privacy and its importance by watching videos and reading articles on it.</a:t>
            </a:r>
            <a:r>
              <a:rPr lang="en-US" baseline="0" dirty="0" smtClean="0"/>
              <a:t> </a:t>
            </a:r>
            <a:r>
              <a:rPr lang="en-US" dirty="0" smtClean="0"/>
              <a:t>After this, I would go through and understand privacy by design, focusing on the way it is implemented in industries here and abroad. Then I will spread those information in a clear and simple manner with my family, peers, </a:t>
            </a:r>
            <a:r>
              <a:rPr lang="en-US" dirty="0" err="1" smtClean="0"/>
              <a:t>collegues</a:t>
            </a:r>
            <a:r>
              <a:rPr lang="en-US" dirty="0" smtClean="0"/>
              <a:t> in my workplace, etc. Thus, over time, through Diffusion of Innovations theory, it would not only be known to everyone back in my home country, but would also be actively followed by them! Hence, slowly, but surely, it will result in a full shift in both mine and the</a:t>
            </a:r>
            <a:r>
              <a:rPr lang="en-US" baseline="0" dirty="0" smtClean="0"/>
              <a:t> </a:t>
            </a:r>
            <a:r>
              <a:rPr lang="en-US" dirty="0" smtClean="0"/>
              <a:t>people's mindset, making everyone aware on how important privacy is and ensure that organizations properly respect it when handling our data </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4b449c3b25_0_10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4b449c3b25_0_10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After this, I have also reflected on the concept of "Social Capital" which is best explained by Putnam's words of "connections among individuals - social networks and norms of reciprocity and trustworthiness that arises from them“. I noticed this happening between people in various events as a part of "networking"</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So, when I first read that, I felt </a:t>
            </a:r>
            <a:r>
              <a:rPr lang="en-US" dirty="0" err="1" smtClean="0"/>
              <a:t>weirded</a:t>
            </a:r>
            <a:r>
              <a:rPr lang="en-US" dirty="0" smtClean="0"/>
              <a:t> out. After all, its basically just people socializing right, so what’s the big deal?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24b449c3b25_0_10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24b449c3b25_0_10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So, I decided to think back and evaluate the situation, focusing on the actions and outcome of those people. There I noticed that most of the people would engage themselves in various conversations and gossips. Furthermore, these conversations would not only result in exchange of </a:t>
            </a:r>
            <a:r>
              <a:rPr lang="en-US" dirty="0" err="1" smtClean="0"/>
              <a:t>linkedIn</a:t>
            </a:r>
            <a:r>
              <a:rPr lang="en-US" dirty="0" smtClean="0"/>
              <a:t> information for future contact, but would also bring up information that still wasn't public (like hidden bugs in a product, potential job openings, </a:t>
            </a:r>
            <a:r>
              <a:rPr lang="en-US" dirty="0" err="1" smtClean="0"/>
              <a:t>etc</a:t>
            </a:r>
            <a:r>
              <a:rPr lang="en-US" dirty="0" smtClean="0"/>
              <a:t>).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Basically, through these seemingly simple conversations amongst individuals, not only were there bonds being created, but also the fact that hidden information were being exchanged which created opportunities for the people like allowing them to tap onto the hidden job market, set up future teams, etc.</a:t>
            </a:r>
          </a:p>
          <a:p>
            <a:pPr marL="0" lvl="0" indent="0" algn="l" rtl="0">
              <a:spcBef>
                <a:spcPts val="0"/>
              </a:spcBef>
              <a:spcAft>
                <a:spcPts val="0"/>
              </a:spcAft>
              <a:buNone/>
            </a:pPr>
            <a:r>
              <a:rPr lang="en-US" dirty="0" smtClean="0"/>
              <a:t>This also reminded me about the slide about Dr. </a:t>
            </a:r>
            <a:r>
              <a:rPr lang="en-US" dirty="0" err="1" smtClean="0"/>
              <a:t>Faryal</a:t>
            </a:r>
            <a:r>
              <a:rPr lang="en-US" dirty="0" smtClean="0"/>
              <a:t> </a:t>
            </a:r>
            <a:r>
              <a:rPr lang="en-US" dirty="0" err="1" smtClean="0"/>
              <a:t>Younis</a:t>
            </a:r>
            <a:r>
              <a:rPr lang="en-US" dirty="0" smtClean="0"/>
              <a:t> that was shown in class, whose social capital was utilized by Swinburne's </a:t>
            </a:r>
            <a:r>
              <a:rPr lang="en-US" dirty="0" err="1" smtClean="0"/>
              <a:t>Roshni</a:t>
            </a:r>
            <a:r>
              <a:rPr lang="en-US" dirty="0" smtClean="0"/>
              <a:t> </a:t>
            </a:r>
            <a:r>
              <a:rPr lang="en-US" dirty="0" err="1" smtClean="0"/>
              <a:t>ki</a:t>
            </a:r>
            <a:r>
              <a:rPr lang="en-US" dirty="0" smtClean="0"/>
              <a:t> </a:t>
            </a:r>
            <a:r>
              <a:rPr lang="en-US" dirty="0" err="1" smtClean="0"/>
              <a:t>Kiren</a:t>
            </a:r>
            <a:r>
              <a:rPr lang="en-US" dirty="0" smtClean="0"/>
              <a:t> </a:t>
            </a:r>
            <a:r>
              <a:rPr lang="en-US" dirty="0" err="1" smtClean="0"/>
              <a:t>DAVe</a:t>
            </a:r>
            <a:r>
              <a:rPr lang="en-US" dirty="0" smtClean="0"/>
              <a:t> project achieve </a:t>
            </a:r>
            <a:r>
              <a:rPr lang="en-US" dirty="0" err="1" smtClean="0"/>
              <a:t>thier</a:t>
            </a:r>
            <a:r>
              <a:rPr lang="en-US" dirty="0" smtClean="0"/>
              <a:t> goal.</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8.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8.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hyperlink" Target="https://www.youtube.com/watch?v=pcSlowAhvUk&amp;pp=ygUTdGVkIHRhbGsgb24gcHJpdmFjeQ==" TargetMode="Externa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631974" y="1406875"/>
            <a:ext cx="6424800" cy="1448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Assignment 3: The Professional Development Reflection</a:t>
            </a:r>
            <a:endParaRPr/>
          </a:p>
        </p:txBody>
      </p:sp>
      <p:sp>
        <p:nvSpPr>
          <p:cNvPr id="129" name="Google Shape;129;p13"/>
          <p:cNvSpPr txBox="1">
            <a:spLocks noGrp="1"/>
          </p:cNvSpPr>
          <p:nvPr>
            <p:ph type="subTitle" idx="1"/>
          </p:nvPr>
        </p:nvSpPr>
        <p:spPr>
          <a:xfrm>
            <a:off x="3869725" y="3229750"/>
            <a:ext cx="3316500" cy="522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 M Ragib Rezwan (103172423)</a:t>
            </a:r>
            <a:endParaRPr/>
          </a:p>
        </p:txBody>
      </p:sp>
      <p:sp>
        <p:nvSpPr>
          <p:cNvPr id="130" name="Google Shape;130;p13"/>
          <p:cNvSpPr txBox="1">
            <a:spLocks noGrp="1"/>
          </p:cNvSpPr>
          <p:nvPr>
            <p:ph type="subTitle" idx="1"/>
          </p:nvPr>
        </p:nvSpPr>
        <p:spPr>
          <a:xfrm>
            <a:off x="3157275" y="744283"/>
            <a:ext cx="5361300" cy="522600"/>
          </a:xfrm>
          <a:prstGeom prst="rect">
            <a:avLst/>
          </a:prstGeom>
          <a:ln>
            <a:noFill/>
          </a:ln>
        </p:spPr>
        <p:txBody>
          <a:bodyPr spcFirstLastPara="1" wrap="square" lIns="91425" tIns="91425" rIns="91425" bIns="91425" anchor="t" anchorCtr="0">
            <a:normAutofit/>
          </a:bodyPr>
          <a:lstStyle/>
          <a:p>
            <a:pPr marL="0" lvl="0" indent="0" algn="ctr" rtl="0">
              <a:spcBef>
                <a:spcPts val="0"/>
              </a:spcBef>
              <a:spcAft>
                <a:spcPts val="0"/>
              </a:spcAft>
              <a:buNone/>
            </a:pPr>
            <a:r>
              <a:rPr lang="en">
                <a:solidFill>
                  <a:schemeClr val="dk2"/>
                </a:solidFill>
              </a:rPr>
              <a:t>INF20028: Professional Capabilities for a Digital World</a:t>
            </a:r>
            <a:endParaRPr>
              <a:solidFill>
                <a:schemeClr val="dk2"/>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p:transition spd="med" advTm="1281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23"/>
          <p:cNvPicPr preferRelativeResize="0"/>
          <p:nvPr/>
        </p:nvPicPr>
        <p:blipFill>
          <a:blip r:embed="rId3">
            <a:alphaModFix/>
          </a:blip>
          <a:stretch>
            <a:fillRect/>
          </a:stretch>
        </p:blipFill>
        <p:spPr>
          <a:xfrm>
            <a:off x="1751950" y="436750"/>
            <a:ext cx="5473375" cy="4270000"/>
          </a:xfrm>
          <a:prstGeom prst="rect">
            <a:avLst/>
          </a:prstGeom>
          <a:noFill/>
          <a:ln>
            <a:noFill/>
          </a:ln>
        </p:spPr>
      </p:pic>
      <p:pic>
        <p:nvPicPr>
          <p:cNvPr id="208" name="Google Shape;208;p23"/>
          <p:cNvPicPr preferRelativeResize="0"/>
          <p:nvPr/>
        </p:nvPicPr>
        <p:blipFill>
          <a:blip r:embed="rId4">
            <a:alphaModFix/>
          </a:blip>
          <a:stretch>
            <a:fillRect/>
          </a:stretch>
        </p:blipFill>
        <p:spPr>
          <a:xfrm>
            <a:off x="4009650" y="760523"/>
            <a:ext cx="2977725" cy="1601525"/>
          </a:xfrm>
          <a:prstGeom prst="rect">
            <a:avLst/>
          </a:prstGeom>
          <a:noFill/>
          <a:ln>
            <a:noFill/>
          </a:ln>
        </p:spPr>
      </p:pic>
      <p:pic>
        <p:nvPicPr>
          <p:cNvPr id="209" name="Google Shape;209;p23"/>
          <p:cNvPicPr preferRelativeResize="0"/>
          <p:nvPr/>
        </p:nvPicPr>
        <p:blipFill>
          <a:blip r:embed="rId5">
            <a:alphaModFix/>
          </a:blip>
          <a:stretch>
            <a:fillRect/>
          </a:stretch>
        </p:blipFill>
        <p:spPr>
          <a:xfrm>
            <a:off x="4307173" y="2832275"/>
            <a:ext cx="2556100" cy="1682300"/>
          </a:xfrm>
          <a:prstGeom prst="rect">
            <a:avLst/>
          </a:prstGeom>
          <a:noFill/>
          <a:ln>
            <a:noFill/>
          </a:ln>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4"/>
          <p:cNvSpPr txBox="1">
            <a:spLocks noGrp="1"/>
          </p:cNvSpPr>
          <p:nvPr>
            <p:ph type="body" idx="1"/>
          </p:nvPr>
        </p:nvSpPr>
        <p:spPr>
          <a:xfrm>
            <a:off x="400467" y="660770"/>
            <a:ext cx="7929468" cy="3457367"/>
          </a:xfrm>
          <a:prstGeom prst="rect">
            <a:avLst/>
          </a:prstGeom>
        </p:spPr>
        <p:txBody>
          <a:bodyPr spcFirstLastPara="1" wrap="square" lIns="91425" tIns="91425" rIns="91425" bIns="91425" anchor="b" anchorCtr="0">
            <a:noAutofit/>
          </a:bodyPr>
          <a:lstStyle/>
          <a:p>
            <a:pPr lvl="1"/>
            <a:r>
              <a:rPr lang="en-US" sz="800" dirty="0" err="1"/>
              <a:t>BrainyQuote</a:t>
            </a:r>
            <a:r>
              <a:rPr lang="en-US" sz="800" dirty="0"/>
              <a:t>. (</a:t>
            </a:r>
            <a:r>
              <a:rPr lang="en-US" sz="800" dirty="0" err="1"/>
              <a:t>n.d.</a:t>
            </a:r>
            <a:r>
              <a:rPr lang="en-US" sz="800" dirty="0"/>
              <a:t>). </a:t>
            </a:r>
            <a:r>
              <a:rPr lang="en-US" sz="800" i="1" dirty="0"/>
              <a:t>Immanuel Kant Quotes</a:t>
            </a:r>
            <a:r>
              <a:rPr lang="en-US" sz="800" dirty="0"/>
              <a:t>. </a:t>
            </a:r>
            <a:r>
              <a:rPr lang="en-US" sz="800" dirty="0" err="1"/>
              <a:t>BrainyQuote</a:t>
            </a:r>
            <a:r>
              <a:rPr lang="en-US" sz="800" dirty="0"/>
              <a:t>. Retrieved May 27, 2023, from https://www.brainyquote.com/quotes/immanuel_kant_121324</a:t>
            </a:r>
          </a:p>
          <a:p>
            <a:pPr lvl="1"/>
            <a:r>
              <a:rPr lang="en-US" sz="800" dirty="0"/>
              <a:t>Chan, K. (2023, January 4). </a:t>
            </a:r>
            <a:r>
              <a:rPr lang="en-US" sz="800" i="1" dirty="0"/>
              <a:t>European Union fines Facebook parent Meta 390M euros for privacy violations</a:t>
            </a:r>
            <a:r>
              <a:rPr lang="en-US" sz="800" dirty="0"/>
              <a:t>. PBS </a:t>
            </a:r>
            <a:r>
              <a:rPr lang="en-US" sz="800" dirty="0" err="1"/>
              <a:t>NewsHour</a:t>
            </a:r>
            <a:r>
              <a:rPr lang="en-US" sz="800" dirty="0"/>
              <a:t>. https://www.pbs.org/newshour/world/european-union-fines-facebook-parent-meta-390m-euros-for-privacy-violations</a:t>
            </a:r>
          </a:p>
          <a:p>
            <a:pPr lvl="1"/>
            <a:r>
              <a:rPr lang="en-US" sz="800" dirty="0"/>
              <a:t>Crowe Associates Ltd. (2019). </a:t>
            </a:r>
            <a:r>
              <a:rPr lang="en-US" sz="800" i="1" dirty="0"/>
              <a:t>Gibbs Reflective cycle | Crowe Associates</a:t>
            </a:r>
            <a:r>
              <a:rPr lang="en-US" sz="800" dirty="0"/>
              <a:t>. Crowe-Associates.co.uk. https://www.crowe-associates.co.uk/coaching-tools/gibbs-reflective-cycle/</a:t>
            </a:r>
          </a:p>
          <a:p>
            <a:pPr lvl="1"/>
            <a:r>
              <a:rPr lang="en-US" sz="800" dirty="0" err="1"/>
              <a:t>Ethyca</a:t>
            </a:r>
            <a:r>
              <a:rPr lang="en-US" sz="800" dirty="0"/>
              <a:t>. (</a:t>
            </a:r>
            <a:r>
              <a:rPr lang="en-US" sz="800" dirty="0" err="1"/>
              <a:t>n.d.</a:t>
            </a:r>
            <a:r>
              <a:rPr lang="en-US" sz="800" dirty="0"/>
              <a:t>). </a:t>
            </a:r>
            <a:r>
              <a:rPr lang="en-US" sz="800" i="1" dirty="0"/>
              <a:t>Privacy by Design | </a:t>
            </a:r>
            <a:r>
              <a:rPr lang="en-US" sz="800" i="1" dirty="0" err="1"/>
              <a:t>Ethyca</a:t>
            </a:r>
            <a:r>
              <a:rPr lang="en-US" sz="800" dirty="0"/>
              <a:t>. Data Privacy Software &amp; CCPA Compliance Software | </a:t>
            </a:r>
            <a:r>
              <a:rPr lang="en-US" sz="800" dirty="0" err="1"/>
              <a:t>Ethyca</a:t>
            </a:r>
            <a:r>
              <a:rPr lang="en-US" sz="800" dirty="0"/>
              <a:t>. Retrieved May 27, 2023, from https://ethyca.com/about-privacy-by-design</a:t>
            </a:r>
          </a:p>
          <a:p>
            <a:pPr lvl="1"/>
            <a:r>
              <a:rPr lang="en-US" sz="800" dirty="0" err="1"/>
              <a:t>Halton</a:t>
            </a:r>
            <a:r>
              <a:rPr lang="en-US" sz="800" dirty="0"/>
              <a:t>, C. (2021, November 21). </a:t>
            </a:r>
            <a:r>
              <a:rPr lang="en-US" sz="800" i="1" dirty="0"/>
              <a:t>Diffusion Of Innovations Theory Definition</a:t>
            </a:r>
            <a:r>
              <a:rPr lang="en-US" sz="800" dirty="0"/>
              <a:t>. </a:t>
            </a:r>
            <a:r>
              <a:rPr lang="en-US" sz="800" dirty="0" err="1"/>
              <a:t>Investopedia</a:t>
            </a:r>
            <a:r>
              <a:rPr lang="en-US" sz="800" dirty="0"/>
              <a:t>. https://www.investopedia.com/terms/d/diffusion-of-innovations-theory.asp</a:t>
            </a:r>
          </a:p>
          <a:p>
            <a:pPr lvl="1"/>
            <a:r>
              <a:rPr lang="en-US" sz="800" dirty="0" err="1"/>
              <a:t>Kingsmill</a:t>
            </a:r>
            <a:r>
              <a:rPr lang="en-US" sz="800" dirty="0"/>
              <a:t>, S., </a:t>
            </a:r>
            <a:r>
              <a:rPr lang="en-US" sz="800" dirty="0" err="1"/>
              <a:t>Cavoukian</a:t>
            </a:r>
            <a:r>
              <a:rPr lang="en-US" sz="800" dirty="0"/>
              <a:t>, A., Deloitte, &amp; Toronto Metropolitan University. (</a:t>
            </a:r>
            <a:r>
              <a:rPr lang="en-US" sz="800" dirty="0" err="1"/>
              <a:t>n.d.</a:t>
            </a:r>
            <a:r>
              <a:rPr lang="en-US" sz="800" dirty="0"/>
              <a:t>). </a:t>
            </a:r>
            <a:r>
              <a:rPr lang="en-US" sz="800" i="1" dirty="0"/>
              <a:t>Privacy by Design Setting a new standard for privacy certification</a:t>
            </a:r>
            <a:r>
              <a:rPr lang="en-US" sz="800" dirty="0"/>
              <a:t>. https://www2.deloitte.com/content/dam/Deloitte/ca/Documents/risk/ca-en-ers-privacy-by-design-brochure.PDF</a:t>
            </a:r>
          </a:p>
          <a:p>
            <a:pPr lvl="1"/>
            <a:r>
              <a:rPr lang="en-US" sz="800" dirty="0"/>
              <a:t>OAIC. (2023a, March 10). </a:t>
            </a:r>
            <a:r>
              <a:rPr lang="en-US" sz="800" i="1" dirty="0"/>
              <a:t>Privacy by design</a:t>
            </a:r>
            <a:r>
              <a:rPr lang="en-US" sz="800" dirty="0"/>
              <a:t>. OAIC. https://www.oaic.gov.au/privacy/privacy-guidance-for-organisations-and-government-agencies/privacy-impact-assessments/privacy-by-design</a:t>
            </a:r>
          </a:p>
          <a:p>
            <a:pPr lvl="1"/>
            <a:r>
              <a:rPr lang="en-US" sz="800" dirty="0"/>
              <a:t>OAIC. (2023b, March 10). </a:t>
            </a:r>
            <a:r>
              <a:rPr lang="en-US" sz="800" i="1" dirty="0"/>
              <a:t>What is privacy?</a:t>
            </a:r>
            <a:r>
              <a:rPr lang="en-US" sz="800" dirty="0"/>
              <a:t> OAIC. https://www.oaic.gov.au/privacy/your-privacy-rights/your-personal-information/what-is-privacy</a:t>
            </a:r>
          </a:p>
          <a:p>
            <a:pPr lvl="1"/>
            <a:r>
              <a:rPr lang="en-US" sz="800" dirty="0"/>
              <a:t>Practice. (2022, September 12). </a:t>
            </a:r>
            <a:r>
              <a:rPr lang="en-US" sz="800" i="1" dirty="0"/>
              <a:t>Top 5 Benefits of Developing Communication Skills | Practice</a:t>
            </a:r>
            <a:r>
              <a:rPr lang="en-US" sz="800" dirty="0"/>
              <a:t>. Practice.do. https://practice.do/blog/benefits-of-communication-skills</a:t>
            </a:r>
          </a:p>
          <a:p>
            <a:pPr lvl="1"/>
            <a:r>
              <a:rPr lang="en-US" sz="800" dirty="0"/>
              <a:t>Sargent, J. &amp; </a:t>
            </a:r>
            <a:r>
              <a:rPr lang="en-US" sz="800" dirty="0" err="1"/>
              <a:t>McLoughlin</a:t>
            </a:r>
            <a:r>
              <a:rPr lang="en-US" sz="800" dirty="0"/>
              <a:t>, S. (2023, Mar 8). </a:t>
            </a:r>
            <a:r>
              <a:rPr lang="en-US" sz="800" i="1" dirty="0"/>
              <a:t>Privacy</a:t>
            </a:r>
            <a:r>
              <a:rPr lang="en-US" sz="800" dirty="0"/>
              <a:t>. [PowerPoint Slide] </a:t>
            </a:r>
            <a:r>
              <a:rPr lang="en-US" sz="800" dirty="0" err="1"/>
              <a:t>Canvas@Swinburne</a:t>
            </a:r>
            <a:r>
              <a:rPr lang="en-US" sz="800" dirty="0"/>
              <a:t> University. https://swinburne.instructure.com/ </a:t>
            </a:r>
          </a:p>
          <a:p>
            <a:pPr lvl="1"/>
            <a:r>
              <a:rPr lang="en-US" sz="800" dirty="0"/>
              <a:t>Sargent, J. &amp; </a:t>
            </a:r>
            <a:r>
              <a:rPr lang="en-US" sz="800" dirty="0" err="1"/>
              <a:t>McLoughlin</a:t>
            </a:r>
            <a:r>
              <a:rPr lang="en-US" sz="800" dirty="0"/>
              <a:t>, S. (2023, Mar 8). </a:t>
            </a:r>
            <a:r>
              <a:rPr lang="en-US" sz="800" i="1" dirty="0"/>
              <a:t>Professional Belonging Social Capital Communities of Practice (</a:t>
            </a:r>
            <a:r>
              <a:rPr lang="en-US" sz="800" i="1" dirty="0" err="1"/>
              <a:t>CoPs</a:t>
            </a:r>
            <a:r>
              <a:rPr lang="en-US" sz="800" i="1" dirty="0"/>
              <a:t>) Module Sense-making Classroom </a:t>
            </a:r>
            <a:r>
              <a:rPr lang="en-US" sz="800" dirty="0"/>
              <a:t>. [PowerPoint Slide] </a:t>
            </a:r>
            <a:r>
              <a:rPr lang="en-US" sz="800" dirty="0" err="1"/>
              <a:t>Canvas@Swinburne</a:t>
            </a:r>
            <a:r>
              <a:rPr lang="en-US" sz="800" dirty="0"/>
              <a:t> University. https://swinburne.instructure.com/ </a:t>
            </a:r>
          </a:p>
          <a:p>
            <a:pPr lvl="1"/>
            <a:r>
              <a:rPr lang="en-US" sz="800" dirty="0"/>
              <a:t>Sargent, J. &amp; </a:t>
            </a:r>
            <a:r>
              <a:rPr lang="en-US" sz="800" dirty="0" err="1"/>
              <a:t>McLoughlin</a:t>
            </a:r>
            <a:r>
              <a:rPr lang="en-US" sz="800" dirty="0"/>
              <a:t>, S. (2023, Mar 8). </a:t>
            </a:r>
            <a:r>
              <a:rPr lang="en-US" sz="800" i="1" dirty="0"/>
              <a:t>Social Capital: Presentation 1</a:t>
            </a:r>
            <a:r>
              <a:rPr lang="en-US" sz="800" dirty="0"/>
              <a:t>. [PowerPoint Slide] </a:t>
            </a:r>
            <a:r>
              <a:rPr lang="en-US" sz="800" dirty="0" err="1"/>
              <a:t>Canvas@Swinburne</a:t>
            </a:r>
            <a:r>
              <a:rPr lang="en-US" sz="800" dirty="0"/>
              <a:t> University. https://swinburne.instructure.com/ </a:t>
            </a:r>
          </a:p>
          <a:p>
            <a:pPr lvl="1"/>
            <a:r>
              <a:rPr lang="en-US" sz="800" dirty="0"/>
              <a:t>Toronto Metropolitan University. (2018, August 30). </a:t>
            </a:r>
            <a:r>
              <a:rPr lang="en-US" sz="800" i="1" dirty="0"/>
              <a:t>Ann </a:t>
            </a:r>
            <a:r>
              <a:rPr lang="en-US" sz="800" i="1" dirty="0" err="1"/>
              <a:t>Cavoukian</a:t>
            </a:r>
            <a:r>
              <a:rPr lang="en-US" sz="800" dirty="0"/>
              <a:t>. Toronto Metropolitan University. https://www.torontomu.ca/pbdce/about/ann-cavoukian/</a:t>
            </a:r>
          </a:p>
          <a:p>
            <a:pPr lvl="1"/>
            <a:r>
              <a:rPr lang="en-US" sz="800" dirty="0"/>
              <a:t>Wikipedia. (2023, April 4). </a:t>
            </a:r>
            <a:r>
              <a:rPr lang="en-US" sz="800" i="1" dirty="0"/>
              <a:t>Ann </a:t>
            </a:r>
            <a:r>
              <a:rPr lang="en-US" sz="800" i="1" dirty="0" err="1"/>
              <a:t>Cavoukian</a:t>
            </a:r>
            <a:r>
              <a:rPr lang="en-US" sz="800" dirty="0"/>
              <a:t>. Wikipedia. https://en.wikipedia.org/wiki/Ann_Cavoukian</a:t>
            </a:r>
          </a:p>
          <a:p>
            <a:pPr lvl="1"/>
            <a:r>
              <a:rPr lang="en-US" sz="800" dirty="0" err="1"/>
              <a:t>Youtube</a:t>
            </a:r>
            <a:r>
              <a:rPr lang="en-US" sz="800" dirty="0"/>
              <a:t> - TED. (2014, October 11). </a:t>
            </a:r>
            <a:r>
              <a:rPr lang="en-US" sz="800" i="1" dirty="0"/>
              <a:t>Glenn Greenwald: Why privacy matters</a:t>
            </a:r>
            <a:r>
              <a:rPr lang="en-US" sz="800" dirty="0"/>
              <a:t>. Www.youtube.com. https://www.youtube.com/watch?v=pcSlowAhvUk&amp;pp=ygUTdGVkIHRhbGsgb24gcHJpdmFjeQ%3D%3D</a:t>
            </a:r>
            <a:endParaRPr lang="en-US" sz="800" dirty="0">
              <a:effectLst/>
            </a:endParaRPr>
          </a:p>
        </p:txBody>
      </p:sp>
      <p:sp>
        <p:nvSpPr>
          <p:cNvPr id="215" name="Google Shape;215;p24"/>
          <p:cNvSpPr txBox="1">
            <a:spLocks noGrp="1"/>
          </p:cNvSpPr>
          <p:nvPr>
            <p:ph type="title" idx="4294967295"/>
          </p:nvPr>
        </p:nvSpPr>
        <p:spPr>
          <a:xfrm>
            <a:off x="378475" y="266475"/>
            <a:ext cx="2480100" cy="337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1600"/>
              <a:t>Reference:</a:t>
            </a:r>
            <a:endParaRPr sz="1300"/>
          </a:p>
        </p:txBody>
      </p:sp>
    </p:spTree>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4"/>
          <p:cNvSpPr txBox="1">
            <a:spLocks noGrp="1"/>
          </p:cNvSpPr>
          <p:nvPr>
            <p:ph type="title"/>
          </p:nvPr>
        </p:nvSpPr>
        <p:spPr>
          <a:xfrm>
            <a:off x="2819700" y="413900"/>
            <a:ext cx="3638100" cy="705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2800" dirty="0"/>
              <a:t>Gibbs Reflective Cycle</a:t>
            </a:r>
            <a:endParaRPr sz="2800" dirty="0"/>
          </a:p>
          <a:p>
            <a:pPr marL="0" lvl="0" indent="0" algn="l" rtl="0">
              <a:spcBef>
                <a:spcPts val="0"/>
              </a:spcBef>
              <a:spcAft>
                <a:spcPts val="0"/>
              </a:spcAft>
              <a:buNone/>
            </a:pPr>
            <a:endParaRPr dirty="0"/>
          </a:p>
        </p:txBody>
      </p:sp>
      <p:pic>
        <p:nvPicPr>
          <p:cNvPr id="136" name="Google Shape;136;p14"/>
          <p:cNvPicPr preferRelativeResize="0"/>
          <p:nvPr/>
        </p:nvPicPr>
        <p:blipFill rotWithShape="1">
          <a:blip r:embed="rId3">
            <a:alphaModFix/>
          </a:blip>
          <a:srcRect t="11886"/>
          <a:stretch/>
        </p:blipFill>
        <p:spPr>
          <a:xfrm>
            <a:off x="2782053" y="1076800"/>
            <a:ext cx="3337272" cy="2946950"/>
          </a:xfrm>
          <a:prstGeom prst="rect">
            <a:avLst/>
          </a:prstGeom>
          <a:noFill/>
          <a:ln>
            <a:noFill/>
          </a:ln>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5"/>
          <p:cNvSpPr txBox="1">
            <a:spLocks noGrp="1"/>
          </p:cNvSpPr>
          <p:nvPr>
            <p:ph type="title"/>
          </p:nvPr>
        </p:nvSpPr>
        <p:spPr>
          <a:xfrm>
            <a:off x="2819700" y="413900"/>
            <a:ext cx="3638100" cy="705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Privacy by Design</a:t>
            </a:r>
            <a:endParaRPr sz="2800" dirty="0"/>
          </a:p>
        </p:txBody>
      </p:sp>
      <p:sp>
        <p:nvSpPr>
          <p:cNvPr id="5" name="Google Shape;148;p16"/>
          <p:cNvSpPr txBox="1">
            <a:spLocks/>
          </p:cNvSpPr>
          <p:nvPr/>
        </p:nvSpPr>
        <p:spPr>
          <a:xfrm>
            <a:off x="1738809" y="1259063"/>
            <a:ext cx="7216500" cy="3326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pPr>
              <a:buSzPts val="990"/>
            </a:pPr>
            <a:r>
              <a:rPr lang="en-US" sz="1600" dirty="0"/>
              <a:t>Built into design and architecture of </a:t>
            </a:r>
            <a:r>
              <a:rPr lang="en-US" sz="1700" dirty="0" smtClean="0"/>
              <a:t>:</a:t>
            </a:r>
          </a:p>
          <a:p>
            <a:pPr marL="457200" indent="-336550">
              <a:buSzPts val="1700"/>
              <a:buFont typeface="Nunito"/>
              <a:buChar char="●"/>
            </a:pPr>
            <a:r>
              <a:rPr lang="en-US" sz="1700" dirty="0"/>
              <a:t>I</a:t>
            </a:r>
            <a:r>
              <a:rPr lang="en-US" sz="1600" dirty="0" smtClean="0"/>
              <a:t>nformation </a:t>
            </a:r>
            <a:r>
              <a:rPr lang="en-US" sz="1600" dirty="0"/>
              <a:t>systems, </a:t>
            </a:r>
            <a:endParaRPr lang="en-US" sz="1600" dirty="0" smtClean="0"/>
          </a:p>
          <a:p>
            <a:pPr marL="457200" indent="-336550">
              <a:buSzPts val="1700"/>
              <a:buFont typeface="Nunito"/>
              <a:buChar char="●"/>
            </a:pPr>
            <a:r>
              <a:rPr lang="en-US" sz="1600" dirty="0"/>
              <a:t>business </a:t>
            </a:r>
            <a:r>
              <a:rPr lang="en-US" sz="1600" dirty="0" smtClean="0"/>
              <a:t>processes</a:t>
            </a:r>
          </a:p>
          <a:p>
            <a:pPr marL="457200" indent="-336550">
              <a:buSzPts val="1700"/>
              <a:buFont typeface="Nunito"/>
              <a:buChar char="●"/>
            </a:pPr>
            <a:r>
              <a:rPr lang="en-US" sz="1600" dirty="0" smtClean="0"/>
              <a:t>And networked </a:t>
            </a:r>
            <a:r>
              <a:rPr lang="en-US" sz="1600" dirty="0"/>
              <a:t>infrastructure </a:t>
            </a:r>
            <a:r>
              <a:rPr lang="en-US" sz="1600" dirty="0" smtClean="0"/>
              <a:t>(Sargent, J. </a:t>
            </a:r>
            <a:r>
              <a:rPr lang="en-US" sz="1600" dirty="0"/>
              <a:t>&amp; </a:t>
            </a:r>
            <a:r>
              <a:rPr lang="en-US" sz="1600" dirty="0" err="1" smtClean="0"/>
              <a:t>McLoughlin</a:t>
            </a:r>
            <a:r>
              <a:rPr lang="en-US" sz="1600" dirty="0"/>
              <a:t>, </a:t>
            </a:r>
            <a:r>
              <a:rPr lang="en-US" sz="1600" dirty="0" smtClean="0"/>
              <a:t>S. 2023, sl.11)</a:t>
            </a:r>
            <a:endParaRPr lang="en-US" sz="1600" dirty="0"/>
          </a:p>
          <a:p>
            <a:endParaRPr lang="en-US" sz="1700" dirty="0"/>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6"/>
          <p:cNvSpPr txBox="1">
            <a:spLocks noGrp="1"/>
          </p:cNvSpPr>
          <p:nvPr>
            <p:ph type="title"/>
          </p:nvPr>
        </p:nvSpPr>
        <p:spPr>
          <a:xfrm>
            <a:off x="2819700" y="413900"/>
            <a:ext cx="3638100" cy="705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Ann Cavoukian</a:t>
            </a:r>
            <a:endParaRPr sz="2800" dirty="0"/>
          </a:p>
        </p:txBody>
      </p:sp>
      <p:sp>
        <p:nvSpPr>
          <p:cNvPr id="148" name="Google Shape;148;p16"/>
          <p:cNvSpPr txBox="1">
            <a:spLocks noGrp="1"/>
          </p:cNvSpPr>
          <p:nvPr>
            <p:ph type="title"/>
          </p:nvPr>
        </p:nvSpPr>
        <p:spPr>
          <a:xfrm>
            <a:off x="931200" y="1118900"/>
            <a:ext cx="7216500" cy="3326700"/>
          </a:xfrm>
          <a:prstGeom prst="rect">
            <a:avLst/>
          </a:prstGeom>
        </p:spPr>
        <p:txBody>
          <a:bodyPr spcFirstLastPara="1" wrap="square" lIns="91425" tIns="91425" rIns="91425" bIns="91425" anchor="t" anchorCtr="0">
            <a:noAutofit/>
          </a:bodyPr>
          <a:lstStyle/>
          <a:p>
            <a:pPr marL="120650" lvl="0">
              <a:buSzPts val="1700"/>
            </a:pPr>
            <a:r>
              <a:rPr lang="en" sz="1700" dirty="0"/>
              <a:t>She </a:t>
            </a:r>
            <a:r>
              <a:rPr lang="en" sz="1700" dirty="0"/>
              <a:t>was:</a:t>
            </a:r>
            <a:endParaRPr sz="1700" dirty="0"/>
          </a:p>
          <a:p>
            <a:pPr marL="457200" lvl="0" indent="-336550">
              <a:buSzPts val="1700"/>
              <a:buFont typeface="Nunito"/>
              <a:buChar char="●"/>
            </a:pPr>
            <a:r>
              <a:rPr lang="en" sz="1700" dirty="0"/>
              <a:t>The former IPC (Information and Privacy Commissioner) of Ontario </a:t>
            </a:r>
            <a:r>
              <a:rPr lang="en" sz="1700" dirty="0"/>
              <a:t>(Wikipedia, 2023)</a:t>
            </a:r>
            <a:endParaRPr sz="1700" dirty="0"/>
          </a:p>
          <a:p>
            <a:pPr marL="457200" indent="-336550">
              <a:buSzPts val="1700"/>
              <a:buFont typeface="Nunito"/>
              <a:buChar char="●"/>
            </a:pPr>
            <a:r>
              <a:rPr lang="en" sz="1700" dirty="0"/>
              <a:t>Distinguished visiting professor at </a:t>
            </a:r>
            <a:r>
              <a:rPr lang="en" sz="1700" dirty="0"/>
              <a:t>Toronto Metropolitan University (Ryerson University).</a:t>
            </a:r>
            <a:r>
              <a:rPr lang="en-US" sz="1700" dirty="0"/>
              <a:t>(Wikipedia, 2023)</a:t>
            </a:r>
            <a:endParaRPr sz="1700" dirty="0"/>
          </a:p>
          <a:p>
            <a:pPr marL="457200" lvl="0" indent="-336550">
              <a:buSzPts val="1700"/>
              <a:buFont typeface="Nunito"/>
              <a:buChar char="●"/>
            </a:pPr>
            <a:r>
              <a:rPr lang="en" sz="1700" dirty="0"/>
              <a:t>The world's </a:t>
            </a:r>
            <a:r>
              <a:rPr lang="en" sz="1700" dirty="0"/>
              <a:t>leading privacy expert (</a:t>
            </a:r>
            <a:r>
              <a:rPr lang="en-US" sz="1700" dirty="0"/>
              <a:t>Toronto Metropolitan University, 2018)</a:t>
            </a:r>
            <a:endParaRPr sz="1700" dirty="0"/>
          </a:p>
          <a:p>
            <a:pPr marL="457200" lvl="0" indent="-336550">
              <a:buSzPts val="1700"/>
              <a:buFont typeface="Nunito"/>
              <a:buChar char="●"/>
            </a:pPr>
            <a:endParaRPr sz="1700" dirty="0"/>
          </a:p>
          <a:p>
            <a:pPr marL="120650" lvl="0">
              <a:buSzPts val="1700"/>
            </a:pPr>
            <a:r>
              <a:rPr lang="en" sz="1700" dirty="0"/>
              <a:t>PbD (Privacy by Design) implemented by:</a:t>
            </a:r>
            <a:endParaRPr sz="1700" dirty="0"/>
          </a:p>
        </p:txBody>
      </p:sp>
      <p:pic>
        <p:nvPicPr>
          <p:cNvPr id="149" name="Google Shape;149;p16"/>
          <p:cNvPicPr preferRelativeResize="0"/>
          <p:nvPr/>
        </p:nvPicPr>
        <p:blipFill>
          <a:blip r:embed="rId3">
            <a:alphaModFix/>
          </a:blip>
          <a:stretch>
            <a:fillRect/>
          </a:stretch>
        </p:blipFill>
        <p:spPr>
          <a:xfrm>
            <a:off x="1002195" y="3907275"/>
            <a:ext cx="2578925" cy="613250"/>
          </a:xfrm>
          <a:prstGeom prst="rect">
            <a:avLst/>
          </a:prstGeom>
          <a:noFill/>
          <a:ln>
            <a:noFill/>
          </a:ln>
        </p:spPr>
      </p:pic>
      <p:pic>
        <p:nvPicPr>
          <p:cNvPr id="150" name="Google Shape;150;p16"/>
          <p:cNvPicPr preferRelativeResize="0"/>
          <p:nvPr/>
        </p:nvPicPr>
        <p:blipFill>
          <a:blip r:embed="rId4">
            <a:alphaModFix/>
          </a:blip>
          <a:stretch>
            <a:fillRect/>
          </a:stretch>
        </p:blipFill>
        <p:spPr>
          <a:xfrm>
            <a:off x="4028872" y="3907275"/>
            <a:ext cx="1325403" cy="613250"/>
          </a:xfrm>
          <a:prstGeom prst="rect">
            <a:avLst/>
          </a:prstGeom>
          <a:noFill/>
          <a:ln>
            <a:noFill/>
          </a:ln>
        </p:spPr>
      </p:pic>
      <p:pic>
        <p:nvPicPr>
          <p:cNvPr id="151" name="Google Shape;151;p16"/>
          <p:cNvPicPr preferRelativeResize="0"/>
          <p:nvPr/>
        </p:nvPicPr>
        <p:blipFill>
          <a:blip r:embed="rId5">
            <a:alphaModFix/>
          </a:blip>
          <a:stretch>
            <a:fillRect/>
          </a:stretch>
        </p:blipFill>
        <p:spPr>
          <a:xfrm>
            <a:off x="5901504" y="3859692"/>
            <a:ext cx="1325400" cy="708408"/>
          </a:xfrm>
          <a:prstGeom prst="rect">
            <a:avLst/>
          </a:prstGeom>
          <a:noFill/>
          <a:ln>
            <a:noFill/>
          </a:ln>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17"/>
          <p:cNvPicPr preferRelativeResize="0"/>
          <p:nvPr/>
        </p:nvPicPr>
        <p:blipFill rotWithShape="1">
          <a:blip r:embed="rId3">
            <a:alphaModFix/>
          </a:blip>
          <a:srcRect l="1511" t="2733" r="1627"/>
          <a:stretch/>
        </p:blipFill>
        <p:spPr>
          <a:xfrm>
            <a:off x="184725" y="209925"/>
            <a:ext cx="8816525" cy="4735725"/>
          </a:xfrm>
          <a:prstGeom prst="rect">
            <a:avLst/>
          </a:prstGeom>
          <a:noFill/>
          <a:ln>
            <a:noFill/>
          </a:ln>
        </p:spPr>
      </p:pic>
    </p:spTree>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1" name="Google Shape;161;p18"/>
          <p:cNvPicPr preferRelativeResize="0"/>
          <p:nvPr/>
        </p:nvPicPr>
        <p:blipFill>
          <a:blip r:embed="rId3">
            <a:alphaModFix/>
          </a:blip>
          <a:stretch>
            <a:fillRect/>
          </a:stretch>
        </p:blipFill>
        <p:spPr>
          <a:xfrm>
            <a:off x="904125" y="1267025"/>
            <a:ext cx="3240525" cy="2195200"/>
          </a:xfrm>
          <a:prstGeom prst="rect">
            <a:avLst/>
          </a:prstGeom>
          <a:noFill/>
          <a:ln>
            <a:noFill/>
          </a:ln>
        </p:spPr>
      </p:pic>
      <p:sp>
        <p:nvSpPr>
          <p:cNvPr id="162" name="Google Shape;162;p18"/>
          <p:cNvSpPr/>
          <p:nvPr/>
        </p:nvSpPr>
        <p:spPr>
          <a:xfrm>
            <a:off x="562750" y="705900"/>
            <a:ext cx="3677700" cy="3463500"/>
          </a:xfrm>
          <a:prstGeom prst="noSmoking">
            <a:avLst>
              <a:gd name="adj" fmla="val 1875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3" name="Google Shape;163;p18"/>
          <p:cNvPicPr preferRelativeResize="0"/>
          <p:nvPr/>
        </p:nvPicPr>
        <p:blipFill>
          <a:blip r:embed="rId4">
            <a:alphaModFix/>
          </a:blip>
          <a:stretch>
            <a:fillRect/>
          </a:stretch>
        </p:blipFill>
        <p:spPr>
          <a:xfrm>
            <a:off x="4808575" y="1292479"/>
            <a:ext cx="3730350" cy="2144300"/>
          </a:xfrm>
          <a:prstGeom prst="rect">
            <a:avLst/>
          </a:prstGeom>
          <a:noFill/>
          <a:ln>
            <a:noFill/>
          </a:ln>
        </p:spPr>
      </p:pic>
      <p:sp>
        <p:nvSpPr>
          <p:cNvPr id="164" name="Google Shape;164;p18"/>
          <p:cNvSpPr/>
          <p:nvPr/>
        </p:nvSpPr>
        <p:spPr>
          <a:xfrm>
            <a:off x="4834900" y="705900"/>
            <a:ext cx="3677700" cy="3463500"/>
          </a:xfrm>
          <a:prstGeom prst="noSmoking">
            <a:avLst>
              <a:gd name="adj" fmla="val 1875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pic>
        <p:nvPicPr>
          <p:cNvPr id="169" name="Google Shape;169;p19"/>
          <p:cNvPicPr preferRelativeResize="0"/>
          <p:nvPr/>
        </p:nvPicPr>
        <p:blipFill>
          <a:blip r:embed="rId3">
            <a:alphaModFix/>
          </a:blip>
          <a:stretch>
            <a:fillRect/>
          </a:stretch>
        </p:blipFill>
        <p:spPr>
          <a:xfrm>
            <a:off x="1751950" y="436750"/>
            <a:ext cx="5473375" cy="4270000"/>
          </a:xfrm>
          <a:prstGeom prst="rect">
            <a:avLst/>
          </a:prstGeom>
          <a:noFill/>
          <a:ln>
            <a:noFill/>
          </a:ln>
        </p:spPr>
      </p:pic>
      <p:pic>
        <p:nvPicPr>
          <p:cNvPr id="170" name="Google Shape;170;p19"/>
          <p:cNvPicPr preferRelativeResize="0"/>
          <p:nvPr/>
        </p:nvPicPr>
        <p:blipFill>
          <a:blip r:embed="rId4">
            <a:alphaModFix/>
          </a:blip>
          <a:stretch>
            <a:fillRect/>
          </a:stretch>
        </p:blipFill>
        <p:spPr>
          <a:xfrm>
            <a:off x="4295425" y="676275"/>
            <a:ext cx="2240200" cy="1490975"/>
          </a:xfrm>
          <a:prstGeom prst="rect">
            <a:avLst/>
          </a:prstGeom>
          <a:noFill/>
          <a:ln>
            <a:noFill/>
          </a:ln>
        </p:spPr>
      </p:pic>
      <p:pic>
        <p:nvPicPr>
          <p:cNvPr id="171" name="Google Shape;171;p19"/>
          <p:cNvPicPr preferRelativeResize="0"/>
          <p:nvPr/>
        </p:nvPicPr>
        <p:blipFill>
          <a:blip r:embed="rId5">
            <a:alphaModFix/>
          </a:blip>
          <a:stretch>
            <a:fillRect/>
          </a:stretch>
        </p:blipFill>
        <p:spPr>
          <a:xfrm>
            <a:off x="4013800" y="2746349"/>
            <a:ext cx="1626900" cy="1242450"/>
          </a:xfrm>
          <a:prstGeom prst="rect">
            <a:avLst/>
          </a:prstGeom>
          <a:noFill/>
          <a:ln>
            <a:noFill/>
          </a:ln>
        </p:spPr>
      </p:pic>
      <p:sp>
        <p:nvSpPr>
          <p:cNvPr id="172" name="Google Shape;172;p19"/>
          <p:cNvSpPr txBox="1"/>
          <p:nvPr/>
        </p:nvSpPr>
        <p:spPr>
          <a:xfrm>
            <a:off x="4051975" y="4030900"/>
            <a:ext cx="1626900" cy="734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400"/>
              </a:spcBef>
              <a:spcAft>
                <a:spcPts val="0"/>
              </a:spcAft>
              <a:buNone/>
            </a:pPr>
            <a:r>
              <a:rPr lang="en" sz="800" b="1" u="sng">
                <a:solidFill>
                  <a:schemeClr val="hlink"/>
                </a:solidFill>
                <a:hlinkClick r:id="rId6"/>
              </a:rPr>
              <a:t>Glenn Greenwald: Why privacy matters</a:t>
            </a:r>
            <a:endParaRPr sz="800" b="1" u="sng">
              <a:solidFill>
                <a:schemeClr val="hlink"/>
              </a:solidFill>
            </a:endParaRPr>
          </a:p>
          <a:p>
            <a:pPr marL="0" lvl="0" indent="0" algn="l" rtl="0">
              <a:spcBef>
                <a:spcPts val="400"/>
              </a:spcBef>
              <a:spcAft>
                <a:spcPts val="0"/>
              </a:spcAft>
              <a:buNone/>
            </a:pPr>
            <a:endParaRPr>
              <a:latin typeface="Calibri"/>
              <a:ea typeface="Calibri"/>
              <a:cs typeface="Calibri"/>
              <a:sym typeface="Calibri"/>
            </a:endParaRPr>
          </a:p>
        </p:txBody>
      </p:sp>
      <p:pic>
        <p:nvPicPr>
          <p:cNvPr id="173" name="Google Shape;173;p19"/>
          <p:cNvPicPr preferRelativeResize="0"/>
          <p:nvPr/>
        </p:nvPicPr>
        <p:blipFill>
          <a:blip r:embed="rId7">
            <a:alphaModFix/>
          </a:blip>
          <a:stretch>
            <a:fillRect/>
          </a:stretch>
        </p:blipFill>
        <p:spPr>
          <a:xfrm>
            <a:off x="5678875" y="2746350"/>
            <a:ext cx="1380926" cy="1746042"/>
          </a:xfrm>
          <a:prstGeom prst="rect">
            <a:avLst/>
          </a:prstGeom>
          <a:noFill/>
          <a:ln>
            <a:noFill/>
          </a:ln>
        </p:spPr>
      </p:pic>
      <p:sp>
        <p:nvSpPr>
          <p:cNvPr id="174" name="Google Shape;174;p19"/>
          <p:cNvSpPr txBox="1"/>
          <p:nvPr/>
        </p:nvSpPr>
        <p:spPr>
          <a:xfrm>
            <a:off x="4388625" y="1978650"/>
            <a:ext cx="2432400" cy="593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400"/>
              </a:spcBef>
              <a:spcAft>
                <a:spcPts val="0"/>
              </a:spcAft>
              <a:buNone/>
            </a:pPr>
            <a:r>
              <a:rPr lang="en" sz="800" b="1" u="sng" dirty="0">
                <a:solidFill>
                  <a:schemeClr val="hlink"/>
                </a:solidFill>
              </a:rPr>
              <a:t>Judging without knowing about topic</a:t>
            </a:r>
            <a:endParaRPr sz="800" b="1" u="sng" dirty="0">
              <a:solidFill>
                <a:schemeClr val="hlink"/>
              </a:solidFill>
            </a:endParaRPr>
          </a:p>
          <a:p>
            <a:pPr marL="0" lvl="0" indent="0" algn="l" rtl="0">
              <a:spcBef>
                <a:spcPts val="400"/>
              </a:spcBef>
              <a:spcAft>
                <a:spcPts val="0"/>
              </a:spcAft>
              <a:buNone/>
            </a:pPr>
            <a:endParaRPr dirty="0">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0"/>
          <p:cNvSpPr txBox="1">
            <a:spLocks noGrp="1"/>
          </p:cNvSpPr>
          <p:nvPr>
            <p:ph type="title"/>
          </p:nvPr>
        </p:nvSpPr>
        <p:spPr>
          <a:xfrm>
            <a:off x="2819700" y="413900"/>
            <a:ext cx="3638100" cy="705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Social Capital</a:t>
            </a:r>
            <a:endParaRPr sz="2800"/>
          </a:p>
        </p:txBody>
      </p:sp>
      <p:sp>
        <p:nvSpPr>
          <p:cNvPr id="180" name="Google Shape;180;p20"/>
          <p:cNvSpPr txBox="1">
            <a:spLocks noGrp="1"/>
          </p:cNvSpPr>
          <p:nvPr>
            <p:ph type="title"/>
          </p:nvPr>
        </p:nvSpPr>
        <p:spPr>
          <a:xfrm>
            <a:off x="941725" y="1335650"/>
            <a:ext cx="7216500" cy="3326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1700" dirty="0"/>
              <a:t>Putnam:</a:t>
            </a:r>
            <a:endParaRPr sz="1700" dirty="0"/>
          </a:p>
          <a:p>
            <a:pPr marL="457200" indent="-336550"/>
            <a:r>
              <a:rPr lang="en" sz="1700" dirty="0"/>
              <a:t>The connections among individuals—social networks and the norms of reciprocity and trustworthiness that arise from </a:t>
            </a:r>
            <a:r>
              <a:rPr lang="en" sz="1700" dirty="0" smtClean="0"/>
              <a:t>them</a:t>
            </a:r>
            <a:r>
              <a:rPr lang="en-US" sz="1800" dirty="0"/>
              <a:t>(Sargent, J. &amp; </a:t>
            </a:r>
            <a:r>
              <a:rPr lang="en-US" sz="1800" dirty="0" err="1"/>
              <a:t>McLoughlin</a:t>
            </a:r>
            <a:r>
              <a:rPr lang="en-US" sz="1800" dirty="0"/>
              <a:t>, S. 2023, </a:t>
            </a:r>
            <a:r>
              <a:rPr lang="en-US" sz="1800" dirty="0" smtClean="0"/>
              <a:t>sl.8)</a:t>
            </a:r>
            <a:r>
              <a:rPr lang="en-US" sz="1800" dirty="0"/>
              <a:t/>
            </a:r>
            <a:br>
              <a:rPr lang="en-US" sz="1800" dirty="0"/>
            </a:br>
            <a:endParaRPr sz="1700" dirty="0"/>
          </a:p>
          <a:p>
            <a:pPr marL="0" lvl="0" indent="0" algn="l" rtl="0">
              <a:spcBef>
                <a:spcPts val="0"/>
              </a:spcBef>
              <a:spcAft>
                <a:spcPts val="0"/>
              </a:spcAft>
              <a:buNone/>
            </a:pPr>
            <a:endParaRPr sz="1700" dirty="0"/>
          </a:p>
        </p:txBody>
      </p:sp>
      <p:pic>
        <p:nvPicPr>
          <p:cNvPr id="181" name="Google Shape;181;p20"/>
          <p:cNvPicPr preferRelativeResize="0"/>
          <p:nvPr/>
        </p:nvPicPr>
        <p:blipFill>
          <a:blip r:embed="rId3">
            <a:alphaModFix/>
          </a:blip>
          <a:stretch>
            <a:fillRect/>
          </a:stretch>
        </p:blipFill>
        <p:spPr>
          <a:xfrm>
            <a:off x="2892538" y="2578579"/>
            <a:ext cx="2695575" cy="1895475"/>
          </a:xfrm>
          <a:prstGeom prst="rect">
            <a:avLst/>
          </a:prstGeom>
          <a:noFill/>
          <a:ln>
            <a:noFill/>
          </a:ln>
        </p:spPr>
      </p:pic>
      <p:sp>
        <p:nvSpPr>
          <p:cNvPr id="5" name="Google Shape;186;p21"/>
          <p:cNvSpPr txBox="1">
            <a:spLocks/>
          </p:cNvSpPr>
          <p:nvPr/>
        </p:nvSpPr>
        <p:spPr>
          <a:xfrm rot="20616120">
            <a:off x="2484866" y="3045801"/>
            <a:ext cx="3638100" cy="705000"/>
          </a:xfrm>
          <a:prstGeom prst="rect">
            <a:avLst/>
          </a:prstGeom>
          <a:solidFill>
            <a:schemeClr val="accent2"/>
          </a:solidFill>
          <a:ln/>
        </p:spPr>
        <p:style>
          <a:lnRef idx="1">
            <a:schemeClr val="dk1"/>
          </a:lnRef>
          <a:fillRef idx="3">
            <a:schemeClr val="dk1"/>
          </a:fillRef>
          <a:effectRef idx="2">
            <a:schemeClr val="dk1"/>
          </a:effectRef>
          <a:fontRef idx="minor">
            <a:schemeClr val="lt1"/>
          </a:fontRef>
        </p:style>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US" dirty="0" smtClean="0">
                <a:solidFill>
                  <a:schemeClr val="tx1"/>
                </a:solidFill>
              </a:rPr>
              <a:t>What’s the big deal?</a:t>
            </a:r>
            <a:endParaRPr lang="en-US" sz="2800" dirty="0">
              <a:solidFill>
                <a:schemeClr val="tx1"/>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2"/>
          <p:cNvSpPr txBox="1">
            <a:spLocks noGrp="1"/>
          </p:cNvSpPr>
          <p:nvPr>
            <p:ph type="title"/>
          </p:nvPr>
        </p:nvSpPr>
        <p:spPr>
          <a:xfrm>
            <a:off x="575150" y="439100"/>
            <a:ext cx="3537900" cy="967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Visible Outcomes of the conversations</a:t>
            </a:r>
            <a:endParaRPr sz="2800"/>
          </a:p>
        </p:txBody>
      </p:sp>
      <p:sp>
        <p:nvSpPr>
          <p:cNvPr id="194" name="Google Shape;194;p22"/>
          <p:cNvSpPr txBox="1">
            <a:spLocks noGrp="1"/>
          </p:cNvSpPr>
          <p:nvPr>
            <p:ph type="title"/>
          </p:nvPr>
        </p:nvSpPr>
        <p:spPr>
          <a:xfrm>
            <a:off x="650700" y="1899825"/>
            <a:ext cx="35379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1700"/>
              <a:t>Exchange of LinkedIn details</a:t>
            </a:r>
            <a:endParaRPr sz="1700"/>
          </a:p>
        </p:txBody>
      </p:sp>
      <p:sp>
        <p:nvSpPr>
          <p:cNvPr id="195" name="Google Shape;195;p22"/>
          <p:cNvSpPr txBox="1">
            <a:spLocks noGrp="1"/>
          </p:cNvSpPr>
          <p:nvPr>
            <p:ph type="title"/>
          </p:nvPr>
        </p:nvSpPr>
        <p:spPr>
          <a:xfrm>
            <a:off x="650700" y="2515725"/>
            <a:ext cx="35379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1700"/>
              <a:t>Exchange of Hidden Information</a:t>
            </a:r>
            <a:endParaRPr sz="1700"/>
          </a:p>
        </p:txBody>
      </p:sp>
      <p:sp>
        <p:nvSpPr>
          <p:cNvPr id="196" name="Google Shape;196;p22"/>
          <p:cNvSpPr/>
          <p:nvPr/>
        </p:nvSpPr>
        <p:spPr>
          <a:xfrm>
            <a:off x="4252925" y="2043525"/>
            <a:ext cx="1070700" cy="264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4252925" y="2583850"/>
            <a:ext cx="1070700" cy="264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txBox="1">
            <a:spLocks noGrp="1"/>
          </p:cNvSpPr>
          <p:nvPr>
            <p:ph type="title"/>
          </p:nvPr>
        </p:nvSpPr>
        <p:spPr>
          <a:xfrm>
            <a:off x="5777000" y="1899825"/>
            <a:ext cx="20013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1700"/>
              <a:t>Bond Formation</a:t>
            </a:r>
            <a:endParaRPr sz="1700"/>
          </a:p>
        </p:txBody>
      </p:sp>
      <p:sp>
        <p:nvSpPr>
          <p:cNvPr id="199" name="Google Shape;199;p22"/>
          <p:cNvSpPr txBox="1">
            <a:spLocks noGrp="1"/>
          </p:cNvSpPr>
          <p:nvPr>
            <p:ph type="title"/>
          </p:nvPr>
        </p:nvSpPr>
        <p:spPr>
          <a:xfrm>
            <a:off x="5875825" y="2516350"/>
            <a:ext cx="20013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1700"/>
              <a:t>Oppurtunity</a:t>
            </a:r>
            <a:endParaRPr sz="1700"/>
          </a:p>
        </p:txBody>
      </p:sp>
      <p:sp>
        <p:nvSpPr>
          <p:cNvPr id="200" name="Google Shape;200;p22"/>
          <p:cNvSpPr txBox="1">
            <a:spLocks noGrp="1"/>
          </p:cNvSpPr>
          <p:nvPr>
            <p:ph type="title"/>
          </p:nvPr>
        </p:nvSpPr>
        <p:spPr>
          <a:xfrm>
            <a:off x="5149650" y="382450"/>
            <a:ext cx="3537900" cy="967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Invisible Outcomes of the conversations</a:t>
            </a:r>
            <a:endParaRPr sz="2800"/>
          </a:p>
        </p:txBody>
      </p:sp>
      <p:pic>
        <p:nvPicPr>
          <p:cNvPr id="201" name="Google Shape;201;p22"/>
          <p:cNvPicPr preferRelativeResize="0"/>
          <p:nvPr/>
        </p:nvPicPr>
        <p:blipFill>
          <a:blip r:embed="rId3">
            <a:alphaModFix/>
          </a:blip>
          <a:stretch>
            <a:fillRect/>
          </a:stretch>
        </p:blipFill>
        <p:spPr>
          <a:xfrm>
            <a:off x="1085522" y="3296950"/>
            <a:ext cx="2517149" cy="1422000"/>
          </a:xfrm>
          <a:prstGeom prst="rect">
            <a:avLst/>
          </a:prstGeom>
          <a:noFill/>
          <a:ln>
            <a:noFill/>
          </a:ln>
        </p:spPr>
      </p:pic>
      <p:pic>
        <p:nvPicPr>
          <p:cNvPr id="202" name="Google Shape;202;p22"/>
          <p:cNvPicPr preferRelativeResize="0"/>
          <p:nvPr/>
        </p:nvPicPr>
        <p:blipFill>
          <a:blip r:embed="rId4">
            <a:alphaModFix/>
          </a:blip>
          <a:stretch>
            <a:fillRect/>
          </a:stretch>
        </p:blipFill>
        <p:spPr>
          <a:xfrm>
            <a:off x="5550300" y="3296948"/>
            <a:ext cx="2151127" cy="1422001"/>
          </a:xfrm>
          <a:prstGeom prst="rect">
            <a:avLst/>
          </a:prstGeom>
          <a:noFill/>
          <a:ln>
            <a:noFill/>
          </a:ln>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9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9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222</TotalTime>
  <Words>1610</Words>
  <Application>Microsoft Office PowerPoint</Application>
  <PresentationFormat>On-screen Show (16:9)</PresentationFormat>
  <Paragraphs>72</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Nunito</vt:lpstr>
      <vt:lpstr>Shift</vt:lpstr>
      <vt:lpstr>Assignment 3: The Professional Development Reflection</vt:lpstr>
      <vt:lpstr>Gibbs Reflective Cycle </vt:lpstr>
      <vt:lpstr>Privacy by Design</vt:lpstr>
      <vt:lpstr>Ann Cavoukian</vt:lpstr>
      <vt:lpstr>PowerPoint Presentation</vt:lpstr>
      <vt:lpstr>PowerPoint Presentation</vt:lpstr>
      <vt:lpstr>PowerPoint Presentation</vt:lpstr>
      <vt:lpstr>Social Capital</vt:lpstr>
      <vt:lpstr>Visible Outcomes of the conversations</vt:lpstr>
      <vt:lpstr>PowerPoint Presentation</vt:lpstr>
      <vt:lpstr>Reference: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 3: The Professional Development Reflection</dc:title>
  <dc:creator>User</dc:creator>
  <cp:lastModifiedBy>Ragib</cp:lastModifiedBy>
  <cp:revision>13</cp:revision>
  <dcterms:modified xsi:type="dcterms:W3CDTF">2023-05-27T06:23:58Z</dcterms:modified>
</cp:coreProperties>
</file>